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2"/>
  </p:notesMasterIdLst>
  <p:sldIdLst>
    <p:sldId id="266" r:id="rId5"/>
    <p:sldId id="257" r:id="rId6"/>
    <p:sldId id="267" r:id="rId7"/>
    <p:sldId id="268" r:id="rId8"/>
    <p:sldId id="269" r:id="rId9"/>
    <p:sldId id="270" r:id="rId10"/>
    <p:sldId id="27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69559" autoAdjust="0"/>
  </p:normalViewPr>
  <p:slideViewPr>
    <p:cSldViewPr snapToGrid="0">
      <p:cViewPr varScale="1">
        <p:scale>
          <a:sx n="63" d="100"/>
          <a:sy n="63" d="100"/>
        </p:scale>
        <p:origin x="804" y="5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5/8/2023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33D7A2-C585-48BF-BF8C-C21FDC051F77}" type="slidenum">
              <a:rPr lang="en-US" smtClean="0"/>
              <a:t>1</a:t>
            </a:fld>
            <a:endParaRPr lang="en-US" dirty="0"/>
          </a:p>
        </p:txBody>
      </p:sp>
    </p:spTree>
    <p:extLst>
      <p:ext uri="{BB962C8B-B14F-4D97-AF65-F5344CB8AC3E}">
        <p14:creationId xmlns:p14="http://schemas.microsoft.com/office/powerpoint/2010/main" val="2170254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33D7A2-C585-48BF-BF8C-C21FDC051F77}" type="slidenum">
              <a:rPr lang="en-US" smtClean="0"/>
              <a:t>2</a:t>
            </a:fld>
            <a:endParaRPr lang="en-US" dirty="0"/>
          </a:p>
        </p:txBody>
      </p:sp>
    </p:spTree>
    <p:extLst>
      <p:ext uri="{BB962C8B-B14F-4D97-AF65-F5344CB8AC3E}">
        <p14:creationId xmlns:p14="http://schemas.microsoft.com/office/powerpoint/2010/main" val="2973602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33D7A2-C585-48BF-BF8C-C21FDC051F77}" type="slidenum">
              <a:rPr lang="en-US" smtClean="0"/>
              <a:t>3</a:t>
            </a:fld>
            <a:endParaRPr lang="en-US" dirty="0"/>
          </a:p>
        </p:txBody>
      </p:sp>
    </p:spTree>
    <p:extLst>
      <p:ext uri="{BB962C8B-B14F-4D97-AF65-F5344CB8AC3E}">
        <p14:creationId xmlns:p14="http://schemas.microsoft.com/office/powerpoint/2010/main" val="2676466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33D7A2-C585-48BF-BF8C-C21FDC051F77}" type="slidenum">
              <a:rPr lang="en-US" smtClean="0"/>
              <a:t>4</a:t>
            </a:fld>
            <a:endParaRPr lang="en-US" dirty="0"/>
          </a:p>
        </p:txBody>
      </p:sp>
    </p:spTree>
    <p:extLst>
      <p:ext uri="{BB962C8B-B14F-4D97-AF65-F5344CB8AC3E}">
        <p14:creationId xmlns:p14="http://schemas.microsoft.com/office/powerpoint/2010/main" val="182056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my project yielded some interesting findings, including the fact that movie genres can be used to accurately recommend movies to users with similar interests, and that users' movie preferences can be predicted based on their previous ratings. I also found that drama, comedy and action were the most popular genres among users.</a:t>
            </a:r>
          </a:p>
        </p:txBody>
      </p:sp>
      <p:sp>
        <p:nvSpPr>
          <p:cNvPr id="4" name="Slide Number Placeholder 3"/>
          <p:cNvSpPr>
            <a:spLocks noGrp="1"/>
          </p:cNvSpPr>
          <p:nvPr>
            <p:ph type="sldNum" sz="quarter" idx="5"/>
          </p:nvPr>
        </p:nvSpPr>
        <p:spPr/>
        <p:txBody>
          <a:bodyPr/>
          <a:lstStyle/>
          <a:p>
            <a:fld id="{3733D7A2-C585-48BF-BF8C-C21FDC051F77}" type="slidenum">
              <a:rPr lang="en-US" smtClean="0"/>
              <a:t>5</a:t>
            </a:fld>
            <a:endParaRPr lang="en-US" dirty="0"/>
          </a:p>
        </p:txBody>
      </p:sp>
    </p:spTree>
    <p:extLst>
      <p:ext uri="{BB962C8B-B14F-4D97-AF65-F5344CB8AC3E}">
        <p14:creationId xmlns:p14="http://schemas.microsoft.com/office/powerpoint/2010/main" val="11874892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3733D7A2-C585-48BF-BF8C-C21FDC051F77}" type="slidenum">
              <a:rPr lang="en-US" smtClean="0"/>
              <a:t>6</a:t>
            </a:fld>
            <a:endParaRPr lang="en-US" dirty="0"/>
          </a:p>
        </p:txBody>
      </p:sp>
    </p:spTree>
    <p:extLst>
      <p:ext uri="{BB962C8B-B14F-4D97-AF65-F5344CB8AC3E}">
        <p14:creationId xmlns:p14="http://schemas.microsoft.com/office/powerpoint/2010/main" val="8791747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33D7A2-C585-48BF-BF8C-C21FDC051F77}" type="slidenum">
              <a:rPr lang="en-US" smtClean="0"/>
              <a:t>7</a:t>
            </a:fld>
            <a:endParaRPr lang="en-US" dirty="0"/>
          </a:p>
        </p:txBody>
      </p:sp>
    </p:spTree>
    <p:extLst>
      <p:ext uri="{BB962C8B-B14F-4D97-AF65-F5344CB8AC3E}">
        <p14:creationId xmlns:p14="http://schemas.microsoft.com/office/powerpoint/2010/main" val="8326636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5/8/2023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5/8/2023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5/8/2023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5/8/2023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5/8/2023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5/8/2023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5/8/2023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5/8/2023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5/8/2023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5/8/2023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5/8/2023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5/8/2023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4"/>
          <a:srcRect t="9983"/>
          <a:stretch/>
        </p:blipFill>
        <p:spPr>
          <a:xfrm>
            <a:off x="20" y="10"/>
            <a:ext cx="12191980" cy="6857990"/>
          </a:xfrm>
          <a:prstGeom prst="rect">
            <a:avLst/>
          </a:prstGeom>
        </p:spPr>
      </p:pic>
      <p:sp>
        <p:nvSpPr>
          <p:cNvPr id="57" name="Rectangle 56">
            <a:extLst>
              <a:ext uri="{FF2B5EF4-FFF2-40B4-BE49-F238E27FC236}">
                <a16:creationId xmlns:a16="http://schemas.microsoft.com/office/drawing/2014/main" id="{4D9C7339-A6EE-4D61-A33E-64D65F7572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155560" y="1125415"/>
            <a:ext cx="9867482" cy="4593214"/>
          </a:xfrm>
          <a:prstGeom prst="rect">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6">
            <a:extLst>
              <a:ext uri="{FF2B5EF4-FFF2-40B4-BE49-F238E27FC236}">
                <a16:creationId xmlns:a16="http://schemas.microsoft.com/office/drawing/2014/main" id="{3A6586F7-A126-4F04-B9AA-AC0323374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61" name="Freeform 6">
            <a:extLst>
              <a:ext uri="{FF2B5EF4-FFF2-40B4-BE49-F238E27FC236}">
                <a16:creationId xmlns:a16="http://schemas.microsoft.com/office/drawing/2014/main" id="{1BA6D22B-C59B-4B49-B613-F1A0DF012C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1915128" y="1788454"/>
            <a:ext cx="8361229" cy="2098226"/>
          </a:xfrm>
        </p:spPr>
        <p:txBody>
          <a:bodyPr>
            <a:normAutofit/>
          </a:bodyPr>
          <a:lstStyle/>
          <a:p>
            <a:r>
              <a:rPr lang="en-US" sz="5600" dirty="0">
                <a:solidFill>
                  <a:schemeClr val="bg2"/>
                </a:solidFill>
              </a:rPr>
              <a:t>MOVIE RECOMMENDATION SYSTEM</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2679906" y="3956279"/>
            <a:ext cx="6831673" cy="1086237"/>
          </a:xfrm>
        </p:spPr>
        <p:txBody>
          <a:bodyPr>
            <a:normAutofit/>
          </a:bodyPr>
          <a:lstStyle/>
          <a:p>
            <a:pPr>
              <a:spcAft>
                <a:spcPts val="600"/>
              </a:spcAft>
            </a:pPr>
            <a:r>
              <a:rPr lang="en-US">
                <a:solidFill>
                  <a:schemeClr val="bg1">
                    <a:lumMod val="95000"/>
                  </a:schemeClr>
                </a:solidFill>
              </a:rPr>
              <a:t>AIT 580</a:t>
            </a:r>
          </a:p>
          <a:p>
            <a:pPr>
              <a:spcAft>
                <a:spcPts val="600"/>
              </a:spcAft>
            </a:pPr>
            <a:r>
              <a:rPr lang="en-US">
                <a:solidFill>
                  <a:schemeClr val="bg1">
                    <a:lumMod val="95000"/>
                  </a:schemeClr>
                </a:solidFill>
              </a:rPr>
              <a:t>Jainam Jagani</a:t>
            </a:r>
          </a:p>
        </p:txBody>
      </p:sp>
    </p:spTree>
    <p:custDataLst>
      <p:tags r:id="rId1"/>
    </p:custDataLst>
    <p:extLst>
      <p:ext uri="{BB962C8B-B14F-4D97-AF65-F5344CB8AC3E}">
        <p14:creationId xmlns:p14="http://schemas.microsoft.com/office/powerpoint/2010/main" val="745576192"/>
      </p:ext>
    </p:extLst>
  </p:cSld>
  <p:clrMapOvr>
    <a:masterClrMapping/>
  </p:clrMapOvr>
  <mc:AlternateContent xmlns:mc="http://schemas.openxmlformats.org/markup-compatibility/2006" xmlns:p14="http://schemas.microsoft.com/office/powerpoint/2010/main">
    <mc:Choice Requires="p14">
      <p:transition spd="slow" p14:dur="2000" advTm="39283"/>
    </mc:Choice>
    <mc:Fallback xmlns="">
      <p:transition spd="slow" advTm="392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746760"/>
          </a:xfrm>
        </p:spPr>
        <p:txBody>
          <a:bodyPr>
            <a:normAutofit/>
          </a:bodyPr>
          <a:lstStyle/>
          <a:p>
            <a:r>
              <a:rPr lang="en-US"/>
              <a:t>DATASET – MOVIES &amp; RATINGS</a:t>
            </a:r>
            <a:endParaRPr lang="en-US" dirty="0"/>
          </a:p>
        </p:txBody>
      </p:sp>
      <p:sp>
        <p:nvSpPr>
          <p:cNvPr id="4" name="Content Placeholder 3">
            <a:extLst>
              <a:ext uri="{FF2B5EF4-FFF2-40B4-BE49-F238E27FC236}">
                <a16:creationId xmlns:a16="http://schemas.microsoft.com/office/drawing/2014/main" id="{95072466-A0CD-3E81-94FC-31EBC2D4541E}"/>
              </a:ext>
            </a:extLst>
          </p:cNvPr>
          <p:cNvSpPr>
            <a:spLocks noGrp="1"/>
          </p:cNvSpPr>
          <p:nvPr>
            <p:ph idx="1"/>
          </p:nvPr>
        </p:nvSpPr>
        <p:spPr/>
        <p:txBody>
          <a:bodyPr/>
          <a:lstStyle/>
          <a:p>
            <a:r>
              <a:rPr lang="en-US" b="0" i="0" dirty="0">
                <a:solidFill>
                  <a:srgbClr val="374151"/>
                </a:solidFill>
                <a:effectLst/>
                <a:latin typeface="Söhne"/>
              </a:rPr>
              <a:t>The dataset contains a large number of ratings and reviews from a diverse set of users. It includes a wide range of movies across various genres, ensuring a comprehensive representation of user preferences.</a:t>
            </a:r>
          </a:p>
          <a:p>
            <a:r>
              <a:rPr lang="en-US" b="0" i="0" dirty="0">
                <a:solidFill>
                  <a:srgbClr val="374151"/>
                </a:solidFill>
                <a:effectLst/>
                <a:latin typeface="Söhne"/>
              </a:rPr>
              <a:t>The dataset is based on real-world user ratings and reviews, making it a reliable source of information for analyzing movie preferences and building recommendation systems. The dataset reflects the choices and opinions of actual movie viewers, providing valuable insights for the project.</a:t>
            </a:r>
            <a:endParaRPr lang="en-US" dirty="0">
              <a:solidFill>
                <a:srgbClr val="374151"/>
              </a:solidFill>
              <a:latin typeface="Söhne"/>
            </a:endParaRPr>
          </a:p>
          <a:p>
            <a:r>
              <a:rPr lang="en-US" dirty="0">
                <a:solidFill>
                  <a:srgbClr val="374151"/>
                </a:solidFill>
                <a:latin typeface="Söhne"/>
              </a:rPr>
              <a:t>The main reason to choose is because of my personal interest towards the movies.</a:t>
            </a:r>
            <a:endParaRPr lang="en-US" dirty="0"/>
          </a:p>
        </p:txBody>
      </p:sp>
    </p:spTree>
    <p:extLst>
      <p:ext uri="{BB962C8B-B14F-4D97-AF65-F5344CB8AC3E}">
        <p14:creationId xmlns:p14="http://schemas.microsoft.com/office/powerpoint/2010/main" val="824417123"/>
      </p:ext>
    </p:extLst>
  </p:cSld>
  <p:clrMapOvr>
    <a:masterClrMapping/>
  </p:clrMapOvr>
  <mc:AlternateContent xmlns:mc="http://schemas.openxmlformats.org/markup-compatibility/2006" xmlns:p14="http://schemas.microsoft.com/office/powerpoint/2010/main">
    <mc:Choice Requires="p14">
      <p:transition spd="slow" p14:dur="2000" advTm="25951"/>
    </mc:Choice>
    <mc:Fallback xmlns="">
      <p:transition spd="slow" advTm="2595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A1D4F-B404-9080-A6F9-505EB35FCAE3}"/>
              </a:ext>
            </a:extLst>
          </p:cNvPr>
          <p:cNvSpPr>
            <a:spLocks noGrp="1"/>
          </p:cNvSpPr>
          <p:nvPr>
            <p:ph type="title"/>
          </p:nvPr>
        </p:nvSpPr>
        <p:spPr>
          <a:xfrm>
            <a:off x="1371600" y="685800"/>
            <a:ext cx="9601200" cy="797560"/>
          </a:xfrm>
        </p:spPr>
        <p:txBody>
          <a:bodyPr/>
          <a:lstStyle/>
          <a:p>
            <a:r>
              <a:rPr lang="en-US" dirty="0"/>
              <a:t>Research Questions</a:t>
            </a:r>
          </a:p>
        </p:txBody>
      </p:sp>
      <p:sp>
        <p:nvSpPr>
          <p:cNvPr id="3" name="Content Placeholder 2">
            <a:extLst>
              <a:ext uri="{FF2B5EF4-FFF2-40B4-BE49-F238E27FC236}">
                <a16:creationId xmlns:a16="http://schemas.microsoft.com/office/drawing/2014/main" id="{B4556246-0160-DECF-D6A3-C57538FE23A0}"/>
              </a:ext>
            </a:extLst>
          </p:cNvPr>
          <p:cNvSpPr>
            <a:spLocks noGrp="1"/>
          </p:cNvSpPr>
          <p:nvPr>
            <p:ph idx="1"/>
          </p:nvPr>
        </p:nvSpPr>
        <p:spPr>
          <a:xfrm>
            <a:off x="1371600" y="1638300"/>
            <a:ext cx="9601200" cy="3581400"/>
          </a:xfrm>
        </p:spPr>
        <p:txBody>
          <a:bodyPr>
            <a:normAutofit lnSpcReduction="10000"/>
          </a:bodyPr>
          <a:lstStyle/>
          <a:p>
            <a:pPr>
              <a:spcBef>
                <a:spcPts val="0"/>
              </a:spcBef>
              <a:spcAft>
                <a:spcPts val="0"/>
              </a:spcAft>
            </a:pPr>
            <a:r>
              <a:rPr lang="en-US" dirty="0">
                <a:effectLst/>
                <a:latin typeface="Times New Roman" panose="02020603050405020304" pitchFamily="18" charset="0"/>
                <a:ea typeface="Times New Roman" panose="02020603050405020304" pitchFamily="18" charset="0"/>
              </a:rPr>
              <a:t>Can a movie's genre be used to accurately recommend movies to users with similar interests?</a:t>
            </a:r>
          </a:p>
          <a:p>
            <a:pPr>
              <a:spcBef>
                <a:spcPts val="0"/>
              </a:spcBef>
              <a:spcAft>
                <a:spcPts val="0"/>
              </a:spcAft>
            </a:pPr>
            <a:r>
              <a:rPr lang="en-US" dirty="0">
                <a:effectLst/>
                <a:latin typeface="Times New Roman" panose="02020603050405020304" pitchFamily="18" charset="0"/>
                <a:ea typeface="Times New Roman" panose="02020603050405020304" pitchFamily="18" charset="0"/>
              </a:rPr>
              <a:t>Can a user's movie preferences be predicted based on their previous ratings ?</a:t>
            </a:r>
          </a:p>
          <a:p>
            <a:pPr>
              <a:spcBef>
                <a:spcPts val="0"/>
              </a:spcBef>
              <a:spcAft>
                <a:spcPts val="0"/>
              </a:spcAft>
            </a:pPr>
            <a:r>
              <a:rPr lang="en-US" dirty="0">
                <a:effectLst/>
                <a:latin typeface="Times New Roman" panose="02020603050405020304" pitchFamily="18" charset="0"/>
                <a:ea typeface="Times New Roman" panose="02020603050405020304" pitchFamily="18" charset="0"/>
              </a:rPr>
              <a:t>How does the distribution of user ratings vary based on the count of ratings received by movies?</a:t>
            </a:r>
          </a:p>
          <a:p>
            <a:pPr>
              <a:spcBef>
                <a:spcPts val="0"/>
              </a:spcBef>
              <a:spcAft>
                <a:spcPts val="0"/>
              </a:spcAft>
            </a:pPr>
            <a:r>
              <a:rPr lang="en-US" dirty="0">
                <a:effectLst/>
                <a:latin typeface="Times New Roman" panose="02020603050405020304" pitchFamily="18" charset="0"/>
                <a:ea typeface="Times New Roman" panose="02020603050405020304" pitchFamily="18" charset="0"/>
              </a:rPr>
              <a:t>Is there any particular genre users like the most?</a:t>
            </a:r>
          </a:p>
          <a:p>
            <a:pPr>
              <a:spcBef>
                <a:spcPts val="0"/>
              </a:spcBef>
              <a:spcAft>
                <a:spcPts val="0"/>
              </a:spcAft>
            </a:pPr>
            <a:endParaRPr lang="en-US" sz="1800" dirty="0">
              <a:latin typeface="Times New Roman" panose="02020603050405020304" pitchFamily="18" charset="0"/>
              <a:ea typeface="Times New Roman" panose="02020603050405020304" pitchFamily="18" charset="0"/>
            </a:endParaRPr>
          </a:p>
          <a:p>
            <a:pPr marL="0" indent="0">
              <a:spcBef>
                <a:spcPts val="0"/>
              </a:spcBef>
              <a:spcAft>
                <a:spcPts val="0"/>
              </a:spcAft>
              <a:buNone/>
            </a:pPr>
            <a:r>
              <a:rPr lang="en-US" sz="2400" i="0" dirty="0">
                <a:solidFill>
                  <a:srgbClr val="374151"/>
                </a:solidFill>
                <a:effectLst/>
                <a:latin typeface="Söhne"/>
              </a:rPr>
              <a:t>These research questions aim to explore various aspects of movie recommendations, user preferences, and rating patterns. By addressing these questions, the project can provide valuable insights into the effectiveness of recommendation systems, the predictability of user preferences, and the influence of genre and ratings on user choices.</a:t>
            </a:r>
            <a:endParaRPr lang="en-US" sz="2800" dirty="0">
              <a:effectLst/>
              <a:latin typeface="Times New Roman" panose="02020603050405020304" pitchFamily="18" charset="0"/>
              <a:ea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1192853187"/>
      </p:ext>
    </p:extLst>
  </p:cSld>
  <p:clrMapOvr>
    <a:masterClrMapping/>
  </p:clrMapOvr>
  <mc:AlternateContent xmlns:mc="http://schemas.openxmlformats.org/markup-compatibility/2006" xmlns:p14="http://schemas.microsoft.com/office/powerpoint/2010/main">
    <mc:Choice Requires="p14">
      <p:transition spd="slow" p14:dur="2000" advTm="43400"/>
    </mc:Choice>
    <mc:Fallback xmlns="">
      <p:transition spd="slow" advTm="434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30726-EA80-8FE9-8B9C-2FAF3E84786E}"/>
              </a:ext>
            </a:extLst>
          </p:cNvPr>
          <p:cNvSpPr>
            <a:spLocks noGrp="1"/>
          </p:cNvSpPr>
          <p:nvPr>
            <p:ph type="title"/>
          </p:nvPr>
        </p:nvSpPr>
        <p:spPr>
          <a:xfrm>
            <a:off x="1371600" y="685800"/>
            <a:ext cx="9601200" cy="695960"/>
          </a:xfrm>
        </p:spPr>
        <p:txBody>
          <a:bodyPr/>
          <a:lstStyle/>
          <a:p>
            <a:r>
              <a:rPr lang="en-US" dirty="0"/>
              <a:t>METHODS</a:t>
            </a:r>
          </a:p>
        </p:txBody>
      </p:sp>
      <p:sp>
        <p:nvSpPr>
          <p:cNvPr id="3" name="Content Placeholder 2">
            <a:extLst>
              <a:ext uri="{FF2B5EF4-FFF2-40B4-BE49-F238E27FC236}">
                <a16:creationId xmlns:a16="http://schemas.microsoft.com/office/drawing/2014/main" id="{8386A901-CA58-AD62-121D-996D8ED5910A}"/>
              </a:ext>
            </a:extLst>
          </p:cNvPr>
          <p:cNvSpPr>
            <a:spLocks noGrp="1"/>
          </p:cNvSpPr>
          <p:nvPr>
            <p:ph idx="1"/>
          </p:nvPr>
        </p:nvSpPr>
        <p:spPr>
          <a:xfrm>
            <a:off x="1295400" y="1381760"/>
            <a:ext cx="10236200" cy="5374640"/>
          </a:xfrm>
        </p:spPr>
        <p:txBody>
          <a:bodyPr>
            <a:normAutofit fontScale="92500" lnSpcReduction="10000"/>
          </a:bodyPr>
          <a:lstStyle/>
          <a:p>
            <a:pPr algn="l"/>
            <a:r>
              <a:rPr lang="en-US" b="0" i="0" dirty="0">
                <a:solidFill>
                  <a:srgbClr val="374151"/>
                </a:solidFill>
                <a:effectLst/>
                <a:latin typeface="Söhne"/>
              </a:rPr>
              <a:t>The project utilizes a combination of methods to address the research questions:</a:t>
            </a:r>
          </a:p>
          <a:p>
            <a:pPr algn="l">
              <a:buFont typeface="+mj-lt"/>
              <a:buAutoNum type="arabicPeriod"/>
            </a:pPr>
            <a:r>
              <a:rPr lang="en-US" b="0" i="0" dirty="0">
                <a:solidFill>
                  <a:srgbClr val="374151"/>
                </a:solidFill>
                <a:effectLst/>
                <a:latin typeface="Söhne"/>
              </a:rPr>
              <a:t>SQL Analysis: The dataset is analyzed using SQL queries to extract relevant information and insights. SQL allows for data exploration, filtering, aggregation, and joins to understand the relationships between movies, genres, user ratings, and other variables.</a:t>
            </a:r>
          </a:p>
          <a:p>
            <a:pPr algn="l">
              <a:buFont typeface="+mj-lt"/>
              <a:buAutoNum type="arabicPeriod"/>
            </a:pPr>
            <a:r>
              <a:rPr lang="en-US" b="0" i="0" dirty="0">
                <a:solidFill>
                  <a:srgbClr val="374151"/>
                </a:solidFill>
                <a:effectLst/>
                <a:latin typeface="Söhne"/>
              </a:rPr>
              <a:t>Python Plotting: Python's data visualization libraries such as Matplotlib and Seaborn are used to create informative and visually appealing plots. These plots help visualize trends, distributions, and patterns in the data, providing a better understanding of the relationships between variables.</a:t>
            </a:r>
          </a:p>
          <a:p>
            <a:pPr algn="l">
              <a:buFont typeface="+mj-lt"/>
              <a:buAutoNum type="arabicPeriod"/>
            </a:pPr>
            <a:r>
              <a:rPr lang="en-US" b="0" i="0" dirty="0">
                <a:solidFill>
                  <a:srgbClr val="374151"/>
                </a:solidFill>
                <a:effectLst/>
                <a:latin typeface="Söhne"/>
              </a:rPr>
              <a:t>R Programming for Collaborative Filtering: R programming language is employed to implement collaborative filtering algorithms. Collaborative filtering techniques leverage user ratings to identify similar users and recommend movies based on the preferences of similar users. R's extensive package ecosystem and built-in functions for recommendation systems make it well-suited for collaborative filtering implementation.</a:t>
            </a:r>
          </a:p>
          <a:p>
            <a:pPr algn="l">
              <a:buFont typeface="+mj-lt"/>
              <a:buAutoNum type="arabicPeriod"/>
            </a:pPr>
            <a:r>
              <a:rPr lang="en-US" b="0" i="0" dirty="0">
                <a:solidFill>
                  <a:srgbClr val="374151"/>
                </a:solidFill>
                <a:effectLst/>
                <a:latin typeface="Söhne"/>
              </a:rPr>
              <a:t>Data Analysis and Interpretation: The project involves analyzing the results obtained from the SQL queries, Python plots, and collaborative filtering algorithms. The findings are interpreted in the context of the research questions to provide insights and conclusions.</a:t>
            </a:r>
          </a:p>
          <a:p>
            <a:pPr algn="l"/>
            <a:r>
              <a:rPr lang="en-US" b="0" i="0" dirty="0">
                <a:solidFill>
                  <a:srgbClr val="374151"/>
                </a:solidFill>
                <a:effectLst/>
                <a:latin typeface="Söhne"/>
              </a:rPr>
              <a:t>By combining SQL analysis, Python plotting, R programming for collaborative filtering, and data interpretation, the project aims to provide a comprehensive analysis of the dataset, answer the research questions, and provide movie recommendations based on user preferences.</a:t>
            </a:r>
          </a:p>
          <a:p>
            <a:endParaRPr lang="en-US" dirty="0"/>
          </a:p>
        </p:txBody>
      </p:sp>
    </p:spTree>
    <p:extLst>
      <p:ext uri="{BB962C8B-B14F-4D97-AF65-F5344CB8AC3E}">
        <p14:creationId xmlns:p14="http://schemas.microsoft.com/office/powerpoint/2010/main" val="3223090610"/>
      </p:ext>
    </p:extLst>
  </p:cSld>
  <p:clrMapOvr>
    <a:masterClrMapping/>
  </p:clrMapOvr>
  <mc:AlternateContent xmlns:mc="http://schemas.openxmlformats.org/markup-compatibility/2006" xmlns:p14="http://schemas.microsoft.com/office/powerpoint/2010/main">
    <mc:Choice Requires="p14">
      <p:transition spd="slow" p14:dur="2000" advTm="29893"/>
    </mc:Choice>
    <mc:Fallback xmlns="">
      <p:transition spd="slow" advTm="29893"/>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249AB-25AD-80B0-7648-E149A8366CA0}"/>
              </a:ext>
            </a:extLst>
          </p:cNvPr>
          <p:cNvSpPr>
            <a:spLocks noGrp="1"/>
          </p:cNvSpPr>
          <p:nvPr>
            <p:ph type="title"/>
          </p:nvPr>
        </p:nvSpPr>
        <p:spPr>
          <a:xfrm>
            <a:off x="1371600" y="604520"/>
            <a:ext cx="9601200" cy="604520"/>
          </a:xfrm>
        </p:spPr>
        <p:txBody>
          <a:bodyPr>
            <a:normAutofit fontScale="90000"/>
          </a:bodyPr>
          <a:lstStyle/>
          <a:p>
            <a:r>
              <a:rPr lang="en-US" dirty="0"/>
              <a:t>FINDINGS</a:t>
            </a:r>
          </a:p>
        </p:txBody>
      </p:sp>
      <p:sp>
        <p:nvSpPr>
          <p:cNvPr id="3" name="Content Placeholder 2">
            <a:extLst>
              <a:ext uri="{FF2B5EF4-FFF2-40B4-BE49-F238E27FC236}">
                <a16:creationId xmlns:a16="http://schemas.microsoft.com/office/drawing/2014/main" id="{F8A3AD9B-AE52-81F2-4DB8-C82E2A951A61}"/>
              </a:ext>
            </a:extLst>
          </p:cNvPr>
          <p:cNvSpPr>
            <a:spLocks noGrp="1"/>
          </p:cNvSpPr>
          <p:nvPr>
            <p:ph idx="1"/>
          </p:nvPr>
        </p:nvSpPr>
        <p:spPr>
          <a:xfrm>
            <a:off x="1295400" y="1402080"/>
            <a:ext cx="9748520" cy="4531360"/>
          </a:xfrm>
        </p:spPr>
        <p:txBody>
          <a:bodyPr>
            <a:normAutofit/>
          </a:bodyPr>
          <a:lstStyle/>
          <a:p>
            <a:r>
              <a:rPr lang="en-US" b="0" i="0" dirty="0">
                <a:solidFill>
                  <a:srgbClr val="374151"/>
                </a:solidFill>
                <a:effectLst/>
                <a:latin typeface="Söhne"/>
              </a:rPr>
              <a:t>The analysis revealed that using movie genre alone is not sufficient to accurately recommend movies to users with similar interests. While genre can provide some level of guidance, additional factors such as user ratings and preferences need to be considered for more accurate recommendations.</a:t>
            </a:r>
          </a:p>
          <a:p>
            <a:r>
              <a:rPr lang="en-US" b="0" i="0" dirty="0">
                <a:solidFill>
                  <a:srgbClr val="374151"/>
                </a:solidFill>
                <a:effectLst/>
                <a:latin typeface="Söhne"/>
              </a:rPr>
              <a:t>The analysis of user ratings based on the count of ratings received by movies showed that movies with a higher count of ratings tend to have a more diverse distribution of ratings. This indicates that more popular or well-known movies are likely to receive a wider range of user opinions.</a:t>
            </a:r>
            <a:endParaRPr lang="en-US" dirty="0">
              <a:solidFill>
                <a:srgbClr val="374151"/>
              </a:solidFill>
              <a:latin typeface="Söhne"/>
            </a:endParaRPr>
          </a:p>
          <a:p>
            <a:r>
              <a:rPr lang="en-US" b="0" i="0" dirty="0">
                <a:solidFill>
                  <a:srgbClr val="374151"/>
                </a:solidFill>
                <a:effectLst/>
                <a:latin typeface="Söhne"/>
              </a:rPr>
              <a:t>The study found that users have varying preferences for different genres. While there was no single genre universally preferred by all users, certain genres received higher average ratings and engagement compared to others. These findings highlight the importance of considering individual user preferences when making recommendations.</a:t>
            </a:r>
            <a:endParaRPr lang="en-US" dirty="0"/>
          </a:p>
        </p:txBody>
      </p:sp>
    </p:spTree>
    <p:extLst>
      <p:ext uri="{BB962C8B-B14F-4D97-AF65-F5344CB8AC3E}">
        <p14:creationId xmlns:p14="http://schemas.microsoft.com/office/powerpoint/2010/main" val="3112436377"/>
      </p:ext>
    </p:extLst>
  </p:cSld>
  <p:clrMapOvr>
    <a:masterClrMapping/>
  </p:clrMapOvr>
  <mc:AlternateContent xmlns:mc="http://schemas.openxmlformats.org/markup-compatibility/2006" xmlns:p14="http://schemas.microsoft.com/office/powerpoint/2010/main">
    <mc:Choice Requires="p14">
      <p:transition spd="slow" p14:dur="2000" advTm="23105"/>
    </mc:Choice>
    <mc:Fallback xmlns="">
      <p:transition spd="slow" advTm="2310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E33A6-DBA9-648D-DDD0-D4B32D5E2DB1}"/>
              </a:ext>
            </a:extLst>
          </p:cNvPr>
          <p:cNvSpPr>
            <a:spLocks noGrp="1"/>
          </p:cNvSpPr>
          <p:nvPr>
            <p:ph type="title"/>
          </p:nvPr>
        </p:nvSpPr>
        <p:spPr>
          <a:xfrm>
            <a:off x="1295400" y="320040"/>
            <a:ext cx="8600440" cy="670560"/>
          </a:xfrm>
        </p:spPr>
        <p:txBody>
          <a:bodyPr>
            <a:normAutofit fontScale="90000"/>
          </a:bodyPr>
          <a:lstStyle/>
          <a:p>
            <a:r>
              <a:rPr lang="en-US" dirty="0"/>
              <a:t>LESSONS LEARNED</a:t>
            </a:r>
          </a:p>
        </p:txBody>
      </p:sp>
      <p:sp>
        <p:nvSpPr>
          <p:cNvPr id="3" name="Content Placeholder 2">
            <a:extLst>
              <a:ext uri="{FF2B5EF4-FFF2-40B4-BE49-F238E27FC236}">
                <a16:creationId xmlns:a16="http://schemas.microsoft.com/office/drawing/2014/main" id="{076E3CBA-AEB3-6376-C923-64264A246E26}"/>
              </a:ext>
            </a:extLst>
          </p:cNvPr>
          <p:cNvSpPr>
            <a:spLocks noGrp="1"/>
          </p:cNvSpPr>
          <p:nvPr>
            <p:ph idx="1"/>
          </p:nvPr>
        </p:nvSpPr>
        <p:spPr>
          <a:xfrm>
            <a:off x="1295400" y="1305560"/>
            <a:ext cx="9601200" cy="3581400"/>
          </a:xfrm>
        </p:spPr>
        <p:txBody>
          <a:bodyPr>
            <a:normAutofit/>
          </a:bodyPr>
          <a:lstStyle/>
          <a:p>
            <a:r>
              <a:rPr lang="en-US" b="0" i="0" dirty="0">
                <a:solidFill>
                  <a:srgbClr val="374151"/>
                </a:solidFill>
                <a:effectLst/>
                <a:latin typeface="Söhne"/>
              </a:rPr>
              <a:t>Throughout the movie recommendation project, several valuable lessons were learned:</a:t>
            </a:r>
          </a:p>
          <a:p>
            <a:pPr algn="l">
              <a:buFont typeface="+mj-lt"/>
              <a:buAutoNum type="arabicPeriod"/>
            </a:pPr>
            <a:r>
              <a:rPr lang="en-US" b="0" i="0" dirty="0">
                <a:solidFill>
                  <a:srgbClr val="374151"/>
                </a:solidFill>
                <a:effectLst/>
                <a:latin typeface="Söhne"/>
              </a:rPr>
              <a:t>Importance of Data Exploration</a:t>
            </a:r>
          </a:p>
          <a:p>
            <a:pPr algn="l">
              <a:buFont typeface="+mj-lt"/>
              <a:buAutoNum type="arabicPeriod"/>
            </a:pPr>
            <a:r>
              <a:rPr lang="en-US" b="0" i="0" dirty="0">
                <a:solidFill>
                  <a:srgbClr val="374151"/>
                </a:solidFill>
                <a:effectLst/>
                <a:latin typeface="Söhne"/>
              </a:rPr>
              <a:t>Consideration of Multiple Factors</a:t>
            </a:r>
          </a:p>
          <a:p>
            <a:pPr algn="l">
              <a:buFont typeface="+mj-lt"/>
              <a:buAutoNum type="arabicPeriod"/>
            </a:pPr>
            <a:r>
              <a:rPr lang="en-US" b="0" i="0" dirty="0">
                <a:solidFill>
                  <a:srgbClr val="374151"/>
                </a:solidFill>
                <a:effectLst/>
                <a:latin typeface="Söhne"/>
              </a:rPr>
              <a:t>Collaboration between Programming Languages</a:t>
            </a:r>
          </a:p>
          <a:p>
            <a:pPr algn="l">
              <a:buFont typeface="+mj-lt"/>
              <a:buAutoNum type="arabicPeriod"/>
            </a:pPr>
            <a:r>
              <a:rPr lang="en-US" b="0" i="0" dirty="0">
                <a:solidFill>
                  <a:srgbClr val="374151"/>
                </a:solidFill>
                <a:effectLst/>
                <a:latin typeface="Söhne"/>
              </a:rPr>
              <a:t>Iterative Analysis and Refinement</a:t>
            </a:r>
          </a:p>
          <a:p>
            <a:pPr algn="l">
              <a:buFont typeface="+mj-lt"/>
              <a:buAutoNum type="arabicPeriod"/>
            </a:pPr>
            <a:r>
              <a:rPr lang="en-US" b="0" i="0" dirty="0">
                <a:solidFill>
                  <a:srgbClr val="374151"/>
                </a:solidFill>
                <a:effectLst/>
                <a:latin typeface="Söhne"/>
              </a:rPr>
              <a:t>Ethical Considerations</a:t>
            </a:r>
          </a:p>
          <a:p>
            <a:pPr algn="l">
              <a:buFont typeface="+mj-lt"/>
              <a:buAutoNum type="arabicPeriod"/>
            </a:pPr>
            <a:r>
              <a:rPr lang="en-US" b="0" i="0" dirty="0">
                <a:solidFill>
                  <a:srgbClr val="374151"/>
                </a:solidFill>
                <a:effectLst/>
                <a:latin typeface="Söhne"/>
              </a:rPr>
              <a:t>Continuous Learning and Adaptation</a:t>
            </a:r>
            <a:endParaRPr lang="en-US" dirty="0"/>
          </a:p>
        </p:txBody>
      </p:sp>
    </p:spTree>
    <p:extLst>
      <p:ext uri="{BB962C8B-B14F-4D97-AF65-F5344CB8AC3E}">
        <p14:creationId xmlns:p14="http://schemas.microsoft.com/office/powerpoint/2010/main" val="1153736447"/>
      </p:ext>
    </p:extLst>
  </p:cSld>
  <p:clrMapOvr>
    <a:masterClrMapping/>
  </p:clrMapOvr>
  <mc:AlternateContent xmlns:mc="http://schemas.openxmlformats.org/markup-compatibility/2006" xmlns:p14="http://schemas.microsoft.com/office/powerpoint/2010/main">
    <mc:Choice Requires="p14">
      <p:transition spd="slow" p14:dur="2000" advTm="90622"/>
    </mc:Choice>
    <mc:Fallback xmlns="">
      <p:transition spd="slow" advTm="9062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57716-855F-5452-04D4-DFA7F3B3AB2E}"/>
              </a:ext>
            </a:extLst>
          </p:cNvPr>
          <p:cNvSpPr>
            <a:spLocks noGrp="1"/>
          </p:cNvSpPr>
          <p:nvPr>
            <p:ph type="title"/>
          </p:nvPr>
        </p:nvSpPr>
        <p:spPr>
          <a:xfrm>
            <a:off x="1371600" y="685800"/>
            <a:ext cx="7975600" cy="614680"/>
          </a:xfrm>
        </p:spPr>
        <p:txBody>
          <a:bodyPr>
            <a:normAutofit fontScale="90000"/>
          </a:bodyPr>
          <a:lstStyle/>
          <a:p>
            <a:r>
              <a:rPr lang="en-US" dirty="0"/>
              <a:t>CONCLUSION</a:t>
            </a:r>
          </a:p>
        </p:txBody>
      </p:sp>
      <p:sp>
        <p:nvSpPr>
          <p:cNvPr id="3" name="Content Placeholder 2">
            <a:extLst>
              <a:ext uri="{FF2B5EF4-FFF2-40B4-BE49-F238E27FC236}">
                <a16:creationId xmlns:a16="http://schemas.microsoft.com/office/drawing/2014/main" id="{01EE73A4-96E6-725F-A4F7-59AAE48C00A6}"/>
              </a:ext>
            </a:extLst>
          </p:cNvPr>
          <p:cNvSpPr>
            <a:spLocks noGrp="1"/>
          </p:cNvSpPr>
          <p:nvPr>
            <p:ph idx="1"/>
          </p:nvPr>
        </p:nvSpPr>
        <p:spPr>
          <a:xfrm>
            <a:off x="1371600" y="1808480"/>
            <a:ext cx="9601200" cy="3581400"/>
          </a:xfrm>
        </p:spPr>
        <p:txBody>
          <a:bodyPr>
            <a:normAutofit lnSpcReduction="10000"/>
          </a:bodyPr>
          <a:lstStyle/>
          <a:p>
            <a:r>
              <a:rPr lang="en-US" b="0" i="0" dirty="0">
                <a:solidFill>
                  <a:srgbClr val="374151"/>
                </a:solidFill>
                <a:effectLst/>
                <a:latin typeface="Söhne"/>
              </a:rPr>
              <a:t>In conclusion, the movie recommendation system has been successfully developed and analyzed using various techniques such as SQL, Python, and R programming. The research questions have been properly answered, providing insights into user preferences and movie ratings. The system can accurately recommend movies based on genre and user ratings, indicating its effectiveness in providing personalized recommendations.</a:t>
            </a:r>
          </a:p>
          <a:p>
            <a:r>
              <a:rPr lang="en-US" b="0" i="0" dirty="0">
                <a:solidFill>
                  <a:srgbClr val="374151"/>
                </a:solidFill>
                <a:effectLst/>
                <a:latin typeface="Söhne"/>
              </a:rPr>
              <a:t>Overall, the movie recommendation project contributes to the understanding of recommendation systems and provides a foundation for future research and improvements in the field. By leveraging the power of data analysis and collaborative filtering, personalized and accurate movie recommendations can be provided, enhancing the movie-watching experience for users and enabling them to discover films that align with their individual tastes and preferences.</a:t>
            </a:r>
            <a:endParaRPr lang="en-US" dirty="0"/>
          </a:p>
        </p:txBody>
      </p:sp>
    </p:spTree>
    <p:extLst>
      <p:ext uri="{BB962C8B-B14F-4D97-AF65-F5344CB8AC3E}">
        <p14:creationId xmlns:p14="http://schemas.microsoft.com/office/powerpoint/2010/main" val="1128849358"/>
      </p:ext>
    </p:extLst>
  </p:cSld>
  <p:clrMapOvr>
    <a:masterClrMapping/>
  </p:clrMapOvr>
  <mc:AlternateContent xmlns:mc="http://schemas.openxmlformats.org/markup-compatibility/2006" xmlns:p14="http://schemas.microsoft.com/office/powerpoint/2010/main">
    <mc:Choice Requires="p14">
      <p:transition spd="slow" p14:dur="2000" advTm="22721"/>
    </mc:Choice>
    <mc:Fallback xmlns="">
      <p:transition spd="slow" advTm="22721"/>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36.3"/>
</p:tagLst>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Ion</Template>
  <TotalTime>129</TotalTime>
  <Words>854</Words>
  <Application>Microsoft Office PowerPoint</Application>
  <PresentationFormat>Widescreen</PresentationFormat>
  <Paragraphs>44</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Calibri</vt:lpstr>
      <vt:lpstr>Franklin Gothic Book</vt:lpstr>
      <vt:lpstr>Söhne</vt:lpstr>
      <vt:lpstr>Times New Roman</vt:lpstr>
      <vt:lpstr>Crop</vt:lpstr>
      <vt:lpstr>MOVIE RECOMMENDATION SYSTEM</vt:lpstr>
      <vt:lpstr>DATASET – MOVIES &amp; RATINGS</vt:lpstr>
      <vt:lpstr>Research Questions</vt:lpstr>
      <vt:lpstr>METHODS</vt:lpstr>
      <vt:lpstr>FINDINGS</vt:lpstr>
      <vt:lpstr>LESSONS LEARNED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RECOMMENDATION SYSTEM</dc:title>
  <dc:creator>Jainam Rajesh Jagani</dc:creator>
  <cp:lastModifiedBy>Jainam Rajesh Jagani</cp:lastModifiedBy>
  <cp:revision>5</cp:revision>
  <dcterms:created xsi:type="dcterms:W3CDTF">2023-05-09T01:37:10Z</dcterms:created>
  <dcterms:modified xsi:type="dcterms:W3CDTF">2023-05-09T03:54:10Z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